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5"/>
  </p:notesMasterIdLst>
  <p:sldIdLst>
    <p:sldId id="260" r:id="rId2"/>
    <p:sldId id="261" r:id="rId3"/>
    <p:sldId id="263" r:id="rId4"/>
    <p:sldId id="264" r:id="rId5"/>
    <p:sldId id="265" r:id="rId6"/>
    <p:sldId id="266" r:id="rId7"/>
    <p:sldId id="268" r:id="rId8"/>
    <p:sldId id="269" r:id="rId9"/>
    <p:sldId id="270" r:id="rId10"/>
    <p:sldId id="272" r:id="rId11"/>
    <p:sldId id="267" r:id="rId12"/>
    <p:sldId id="271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7, </a:t>
            </a:r>
            <a:r>
              <a:rPr lang="en-US" dirty="0" smtClean="0"/>
              <a:t>2018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700572" cy="34163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P3 Challenge – Do Now (on slips of </a:t>
            </a:r>
            <a:r>
              <a:rPr lang="en-US" sz="2400" b="1" u="sng" dirty="0" smtClean="0"/>
              <a:t>paper</a:t>
            </a:r>
            <a:r>
              <a:rPr lang="en-US" sz="2400" b="1" dirty="0" smtClean="0"/>
              <a:t>)</a:t>
            </a:r>
          </a:p>
          <a:p>
            <a:pPr marL="0" indent="0">
              <a:buNone/>
            </a:pPr>
            <a:r>
              <a:rPr lang="en-US" sz="2400" b="1" dirty="0" smtClean="0"/>
              <a:t>If X = 35.2 ± 0.3    and   Y = 12.08 ± 0.05 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/>
              <a:t>1</a:t>
            </a:r>
            <a:r>
              <a:rPr lang="en-US" sz="2400" b="1" dirty="0" smtClean="0"/>
              <a:t>) Find X – Y   (with its uncertainty)</a:t>
            </a:r>
          </a:p>
          <a:p>
            <a:pPr marL="0" indent="0">
              <a:buNone/>
            </a:pPr>
            <a:r>
              <a:rPr lang="en-US" sz="2400" b="1" dirty="0"/>
              <a:t>2</a:t>
            </a:r>
            <a:r>
              <a:rPr lang="en-US" sz="2400" b="1" dirty="0" smtClean="0"/>
              <a:t>) Find Y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(with its uncertainty)</a:t>
            </a:r>
            <a:endParaRPr lang="en-US" sz="2400" b="1" dirty="0"/>
          </a:p>
          <a:p>
            <a:endParaRPr lang="en-US" dirty="0" smtClean="0"/>
          </a:p>
          <a:p>
            <a:pPr>
              <a:buAutoNum type="alphaLcParenR"/>
            </a:pPr>
            <a:endParaRPr lang="en-US" dirty="0"/>
          </a:p>
          <a:p>
            <a:pPr>
              <a:buAutoNum type="alphaLcParenR"/>
            </a:pP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 wide receiver running in the positive direction toward his own goal line at 3.5 m/s slows to 0.5 m/s still toward his own goal line in order to catch the ball 6 seconds later. What was the average acceleration for the player?</a:t>
            </a:r>
          </a:p>
          <a:p>
            <a:endParaRPr lang="en-US" sz="2000" b="1" dirty="0"/>
          </a:p>
          <a:p>
            <a:r>
              <a:rPr lang="en-US" sz="2000" b="1" dirty="0" smtClean="0"/>
              <a:t>A car moving at 16 m/s drives up to a yellow light and speeds to 18 m/s over 3 seconds to get through the intersection. What is the car’s acceleration over this interval?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421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vs t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We can graph position versus time to describe the motion</a:t>
            </a:r>
          </a:p>
          <a:p>
            <a:r>
              <a:rPr lang="en-US" sz="2000" b="1" dirty="0" smtClean="0"/>
              <a:t>Graph for being at rest at the origin.</a:t>
            </a:r>
          </a:p>
          <a:p>
            <a:r>
              <a:rPr lang="en-US" sz="2000" b="1" dirty="0" smtClean="0"/>
              <a:t>Graph for being at rest at some other position.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r>
              <a:rPr lang="en-US" sz="2000" b="1" dirty="0" smtClean="0"/>
              <a:t>Graph </a:t>
            </a:r>
            <a:r>
              <a:rPr lang="en-US" sz="2000" b="1" dirty="0"/>
              <a:t>for moving forward, +x direction</a:t>
            </a:r>
          </a:p>
          <a:p>
            <a:r>
              <a:rPr lang="en-US" sz="2000" b="1" dirty="0"/>
              <a:t>Graph for moving backward, -x direction</a:t>
            </a:r>
          </a:p>
          <a:p>
            <a:r>
              <a:rPr lang="en-US" sz="2000" b="1" dirty="0" smtClean="0"/>
              <a:t>Graph for moving at a high velocity</a:t>
            </a:r>
          </a:p>
          <a:p>
            <a:r>
              <a:rPr lang="en-US" sz="2000" b="1" dirty="0" smtClean="0"/>
              <a:t>Graph for moving at a low velocity</a:t>
            </a:r>
          </a:p>
          <a:p>
            <a:r>
              <a:rPr lang="en-US" sz="2000" b="1" dirty="0" smtClean="0"/>
              <a:t>Graph for positive acceleration, both varieties</a:t>
            </a:r>
          </a:p>
          <a:p>
            <a:r>
              <a:rPr lang="en-US" sz="2000" b="1" dirty="0" smtClean="0"/>
              <a:t>Graph for negative acceleration, both varieties</a:t>
            </a:r>
          </a:p>
          <a:p>
            <a:pPr marL="0" indent="0"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3334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 vs t graphs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54954" y="2427036"/>
            <a:ext cx="8761412" cy="4005847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We can also graph </a:t>
            </a:r>
            <a:r>
              <a:rPr lang="en-US" sz="2200" b="1" dirty="0"/>
              <a:t>v</a:t>
            </a:r>
            <a:r>
              <a:rPr lang="en-US" sz="2200" b="1" dirty="0" smtClean="0"/>
              <a:t>elocity versus time to describe the motion </a:t>
            </a:r>
          </a:p>
          <a:p>
            <a:pPr lvl="1"/>
            <a:r>
              <a:rPr lang="en-US" sz="1900" b="1" dirty="0" smtClean="0"/>
              <a:t>Velocity is the slope of the x vs t graph</a:t>
            </a:r>
          </a:p>
          <a:p>
            <a:r>
              <a:rPr lang="en-US" sz="2200" b="1" dirty="0" smtClean="0"/>
              <a:t>Graph for being at rest at the origin.</a:t>
            </a:r>
          </a:p>
          <a:p>
            <a:r>
              <a:rPr lang="en-US" sz="2200" b="1" dirty="0" smtClean="0"/>
              <a:t>Graph for being at rest at some other position.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r>
              <a:rPr lang="en-US" sz="2200" b="1" dirty="0" smtClean="0"/>
              <a:t>Graph </a:t>
            </a:r>
            <a:r>
              <a:rPr lang="en-US" sz="2200" b="1" dirty="0"/>
              <a:t>for moving forward, +x </a:t>
            </a:r>
            <a:r>
              <a:rPr lang="en-US" sz="2200" b="1" dirty="0" smtClean="0"/>
              <a:t>direction</a:t>
            </a:r>
            <a:endParaRPr lang="en-US" sz="2200" b="1" dirty="0"/>
          </a:p>
          <a:p>
            <a:r>
              <a:rPr lang="en-US" sz="2200" b="1" dirty="0"/>
              <a:t>Graph for moving backward, -x direction</a:t>
            </a:r>
          </a:p>
          <a:p>
            <a:r>
              <a:rPr lang="en-US" sz="2200" b="1" dirty="0" smtClean="0"/>
              <a:t>Graph for moving at a high velocity</a:t>
            </a:r>
          </a:p>
          <a:p>
            <a:r>
              <a:rPr lang="en-US" sz="2200" b="1" dirty="0" smtClean="0"/>
              <a:t>Graph for moving at a low velocity</a:t>
            </a:r>
          </a:p>
          <a:p>
            <a:r>
              <a:rPr lang="en-US" sz="2200" b="1" dirty="0" smtClean="0"/>
              <a:t>Graph for positive acceleration, both varieties</a:t>
            </a:r>
          </a:p>
          <a:p>
            <a:r>
              <a:rPr lang="en-US" sz="2200" b="1" dirty="0" smtClean="0"/>
              <a:t>Graph for negative acceleration, both varieties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63712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US" sz="2400" b="1" dirty="0" smtClean="0"/>
              <a:t>Exit Slip – Distinguish between velocity and speed. 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What’s </a:t>
            </a:r>
            <a:r>
              <a:rPr lang="en-US" sz="2400" b="1" dirty="0" smtClean="0"/>
              <a:t>Due?  </a:t>
            </a:r>
            <a:r>
              <a:rPr lang="en-US" sz="2400" b="1" dirty="0" smtClean="0"/>
              <a:t>(Pending assignments to complete.)</a:t>
            </a:r>
          </a:p>
          <a:p>
            <a:pPr lvl="1"/>
            <a:r>
              <a:rPr lang="en-US" sz="2000" b="1" dirty="0" smtClean="0"/>
              <a:t>IB 2.1 1D Motion Practice Worksheet p 1- </a:t>
            </a:r>
            <a:r>
              <a:rPr lang="en-US" sz="2000" b="1" dirty="0" smtClean="0"/>
              <a:t>2 (1 </a:t>
            </a:r>
            <a:r>
              <a:rPr lang="en-US" sz="2000" b="1" dirty="0" smtClean="0"/>
              <a:t>physical </a:t>
            </a:r>
            <a:r>
              <a:rPr lang="en-US" sz="2000" b="1" dirty="0" smtClean="0"/>
              <a:t>sheet)</a:t>
            </a:r>
            <a:endParaRPr lang="en-US" sz="2000" b="1" dirty="0" smtClean="0"/>
          </a:p>
          <a:p>
            <a:r>
              <a:rPr lang="en-US" sz="2400" b="1" dirty="0" smtClean="0"/>
              <a:t>What’s Next?  (How to prepare for the next day)</a:t>
            </a:r>
          </a:p>
          <a:p>
            <a:pPr lvl="1"/>
            <a:r>
              <a:rPr lang="en-US" sz="2000" b="1" dirty="0" smtClean="0"/>
              <a:t>Study IB 2.1 (1 D) p35-37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IB 2.1 Motion</a:t>
            </a:r>
          </a:p>
          <a:p>
            <a:pPr lvl="1"/>
            <a:r>
              <a:rPr lang="en-US" b="1" dirty="0" smtClean="0"/>
              <a:t>To describe and model 1D Motion with equations and graphs 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2.1 Motion</a:t>
            </a:r>
            <a:endParaRPr lang="en-US" b="1" dirty="0"/>
          </a:p>
          <a:p>
            <a:pPr lvl="1"/>
            <a:r>
              <a:rPr lang="en-US" b="1" dirty="0" smtClean="0"/>
              <a:t>Position, Displacement and </a:t>
            </a:r>
            <a:r>
              <a:rPr lang="en-US" b="1" dirty="0" smtClean="0"/>
              <a:t>Distance</a:t>
            </a:r>
            <a:endParaRPr lang="en-US" b="1" dirty="0" smtClean="0"/>
          </a:p>
          <a:p>
            <a:pPr lvl="1"/>
            <a:r>
              <a:rPr lang="en-US" b="1" dirty="0" smtClean="0"/>
              <a:t>Average speed, average velocity</a:t>
            </a:r>
          </a:p>
          <a:p>
            <a:pPr lvl="1"/>
            <a:r>
              <a:rPr lang="en-US" b="1" dirty="0" smtClean="0"/>
              <a:t>Instantaneous velocity </a:t>
            </a:r>
          </a:p>
          <a:p>
            <a:pPr lvl="1"/>
            <a:r>
              <a:rPr lang="en-US" b="1" dirty="0" smtClean="0"/>
              <a:t>Acceleration</a:t>
            </a:r>
          </a:p>
          <a:p>
            <a:pPr lvl="1"/>
            <a:r>
              <a:rPr lang="en-US" b="1" dirty="0" smtClean="0"/>
              <a:t>X vs t graphs (time permitting)</a:t>
            </a:r>
            <a:endParaRPr lang="en-US" b="1" dirty="0"/>
          </a:p>
          <a:p>
            <a:pPr lvl="1"/>
            <a:r>
              <a:rPr lang="en-US" b="1" dirty="0" smtClean="0"/>
              <a:t>V vs t graphs (time permitting)</a:t>
            </a:r>
            <a:endParaRPr lang="en-US" b="1" dirty="0"/>
          </a:p>
          <a:p>
            <a:r>
              <a:rPr lang="en-US" b="1" dirty="0"/>
              <a:t>Assignment: IB 2.1 1D Motion Practice Worksheet p </a:t>
            </a:r>
            <a:r>
              <a:rPr lang="en-US" b="1" dirty="0" smtClean="0"/>
              <a:t>1- </a:t>
            </a:r>
            <a:r>
              <a:rPr lang="en-US" b="1" dirty="0" smtClean="0"/>
              <a:t>2 (1 </a:t>
            </a:r>
            <a:r>
              <a:rPr lang="en-US" b="1" dirty="0" smtClean="0"/>
              <a:t>physical sheets)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8981" y="252995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Strategy: start as simple as possible</a:t>
            </a:r>
          </a:p>
          <a:p>
            <a:r>
              <a:rPr lang="en-US" b="1" u="sng" dirty="0" smtClean="0"/>
              <a:t>Point mass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At rest, relative to some </a:t>
            </a:r>
            <a:r>
              <a:rPr lang="en-US" b="1" u="sng" dirty="0" smtClean="0"/>
              <a:t>frame of reference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Only defining variable: </a:t>
            </a:r>
            <a:r>
              <a:rPr lang="en-US" b="1" u="sng" dirty="0" smtClean="0"/>
              <a:t>Position</a:t>
            </a:r>
          </a:p>
          <a:p>
            <a:r>
              <a:rPr lang="en-US" b="1" dirty="0" smtClean="0"/>
              <a:t>Restrain to move in 1 dimension: the x dimension. </a:t>
            </a:r>
            <a:r>
              <a:rPr lang="en-US" b="1" dirty="0" smtClean="0"/>
              <a:t> (or y or z)</a:t>
            </a:r>
            <a:endParaRPr lang="en-US" b="1" dirty="0" smtClean="0"/>
          </a:p>
          <a:p>
            <a:r>
              <a:rPr lang="en-US" b="1" dirty="0" smtClean="0"/>
              <a:t>The reference position: at the origin</a:t>
            </a:r>
          </a:p>
          <a:p>
            <a:r>
              <a:rPr lang="en-US" b="1" dirty="0" smtClean="0"/>
              <a:t>Symbol: 	 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Unit: meter, m.    </a:t>
            </a:r>
            <a:r>
              <a:rPr lang="en-US" dirty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b="1" dirty="0" smtClean="0"/>
              <a:t>= 0 m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820890" y="2369127"/>
            <a:ext cx="2560320" cy="2560320"/>
            <a:chOff x="7820890" y="2369127"/>
            <a:chExt cx="2560320" cy="256032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01050" y="2369127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3500000">
              <a:off x="9101050" y="2369127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>
              <a:off x="9101050" y="2369127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9038705" y="3586942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232" y="468436"/>
            <a:ext cx="4360644" cy="1760114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5644566" y="2354516"/>
            <a:ext cx="1759975" cy="1129162"/>
            <a:chOff x="5644566" y="2354516"/>
            <a:chExt cx="1759975" cy="1129162"/>
          </a:xfrm>
        </p:grpSpPr>
        <p:grpSp>
          <p:nvGrpSpPr>
            <p:cNvPr id="21" name="Group 20"/>
            <p:cNvGrpSpPr/>
            <p:nvPr/>
          </p:nvGrpSpPr>
          <p:grpSpPr>
            <a:xfrm>
              <a:off x="5644566" y="2354516"/>
              <a:ext cx="1759975" cy="1129162"/>
              <a:chOff x="6371294" y="2520125"/>
              <a:chExt cx="1759975" cy="1129162"/>
            </a:xfrm>
          </p:grpSpPr>
          <p:sp>
            <p:nvSpPr>
              <p:cNvPr id="20" name="Arc 19"/>
              <p:cNvSpPr/>
              <p:nvPr/>
            </p:nvSpPr>
            <p:spPr>
              <a:xfrm flipH="1">
                <a:off x="6494198" y="2520125"/>
                <a:ext cx="1637071" cy="1119334"/>
              </a:xfrm>
              <a:prstGeom prst="arc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Arc 18"/>
              <p:cNvSpPr/>
              <p:nvPr/>
            </p:nvSpPr>
            <p:spPr>
              <a:xfrm>
                <a:off x="6371294" y="2529953"/>
                <a:ext cx="1637071" cy="1119334"/>
              </a:xfrm>
              <a:prstGeom prst="arc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Oval 23"/>
            <p:cNvSpPr/>
            <p:nvPr/>
          </p:nvSpPr>
          <p:spPr>
            <a:xfrm>
              <a:off x="5666239" y="2810197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7101747" y="3198568"/>
            <a:ext cx="124691" cy="1246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7805694" y="5640775"/>
            <a:ext cx="2560320" cy="124691"/>
            <a:chOff x="6124381" y="5567032"/>
            <a:chExt cx="2560320" cy="124691"/>
          </a:xfrm>
        </p:grpSpPr>
        <p:sp>
          <p:nvSpPr>
            <p:cNvPr id="26" name="Oval 25"/>
            <p:cNvSpPr/>
            <p:nvPr/>
          </p:nvSpPr>
          <p:spPr>
            <a:xfrm>
              <a:off x="7342196" y="5567032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>
              <a:off x="7404541" y="4349218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>
          <a:xfrm>
            <a:off x="9085854" y="5541464"/>
            <a:ext cx="0" cy="32331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2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Position, </a:t>
            </a:r>
            <a:r>
              <a:rPr lang="en-US" b="1" dirty="0" smtClean="0"/>
              <a:t>x</a:t>
            </a:r>
            <a:r>
              <a:rPr lang="en-US" dirty="0" smtClean="0"/>
              <a:t>;</a:t>
            </a:r>
            <a:r>
              <a:rPr lang="en-US" b="1" dirty="0" smtClean="0"/>
              <a:t> </a:t>
            </a:r>
            <a:r>
              <a:rPr lang="en-US" dirty="0" smtClean="0"/>
              <a:t>Displacement, </a:t>
            </a:r>
            <a:r>
              <a:rPr lang="en-US" b="1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11376"/>
            <a:ext cx="8741213" cy="340842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Move to a new position, </a:t>
            </a:r>
            <a:r>
              <a:rPr lang="en-US" sz="2000" dirty="0" smtClean="0"/>
              <a:t>x.</a:t>
            </a:r>
          </a:p>
          <a:p>
            <a:r>
              <a:rPr lang="en-US" sz="2000" b="1" u="sng" dirty="0" smtClean="0"/>
              <a:t>Displacement:	 s = (</a:t>
            </a:r>
            <a:r>
              <a:rPr lang="en-US" sz="2000" u="sng" dirty="0" smtClean="0"/>
              <a:t>x – x</a:t>
            </a:r>
            <a:r>
              <a:rPr lang="en-US" sz="2000" u="sng" baseline="-25000" dirty="0" smtClean="0"/>
              <a:t>0</a:t>
            </a:r>
            <a:r>
              <a:rPr lang="en-US" sz="2000" b="1" u="sng" dirty="0" smtClean="0"/>
              <a:t>)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If s &gt;0, positive x axis </a:t>
            </a:r>
          </a:p>
          <a:p>
            <a:r>
              <a:rPr lang="en-US" sz="2000" b="1" dirty="0" smtClean="0"/>
              <a:t>If s&lt; 0, negative x axis.</a:t>
            </a:r>
          </a:p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sign</a:t>
            </a:r>
            <a:r>
              <a:rPr lang="en-US" sz="2000" b="1" dirty="0" smtClean="0"/>
              <a:t> of s indicates the </a:t>
            </a:r>
            <a:r>
              <a:rPr lang="en-US" sz="2000" b="1" u="sng" dirty="0" smtClean="0"/>
              <a:t>direction of the displacement</a:t>
            </a:r>
            <a:r>
              <a:rPr lang="en-US" sz="2000" b="1" dirty="0" smtClean="0"/>
              <a:t>.</a:t>
            </a:r>
          </a:p>
          <a:p>
            <a:r>
              <a:rPr lang="en-US" sz="2000" b="1" u="sng" dirty="0" smtClean="0"/>
              <a:t>Displacement is a vector.</a:t>
            </a:r>
            <a:r>
              <a:rPr lang="en-US" sz="2000" b="1" dirty="0" smtClean="0"/>
              <a:t> </a:t>
            </a:r>
            <a:r>
              <a:rPr lang="en-US" sz="2000" b="1" u="sng" dirty="0" smtClean="0"/>
              <a:t>Vectors have magnitude and direction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Vectors are modeled with an </a:t>
            </a:r>
            <a:r>
              <a:rPr lang="en-US" sz="2000" b="1" u="sng" dirty="0" smtClean="0"/>
              <a:t>arrow.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Tail at the origin, tip at the current position of the point.</a:t>
            </a:r>
            <a:endParaRPr lang="en-US" sz="20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8779088" y="3255060"/>
            <a:ext cx="2560320" cy="735174"/>
            <a:chOff x="8779088" y="3255060"/>
            <a:chExt cx="2560320" cy="735174"/>
          </a:xfrm>
        </p:grpSpPr>
        <p:grpSp>
          <p:nvGrpSpPr>
            <p:cNvPr id="21" name="Group 20"/>
            <p:cNvGrpSpPr/>
            <p:nvPr/>
          </p:nvGrpSpPr>
          <p:grpSpPr>
            <a:xfrm>
              <a:off x="8779088" y="3255060"/>
              <a:ext cx="2560320" cy="735174"/>
              <a:chOff x="8779088" y="3255060"/>
              <a:chExt cx="2560320" cy="735174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8779088" y="3255060"/>
                <a:ext cx="2560320" cy="359930"/>
                <a:chOff x="8779088" y="3255060"/>
                <a:chExt cx="2560320" cy="359930"/>
              </a:xfrm>
            </p:grpSpPr>
            <p:cxnSp>
              <p:nvCxnSpPr>
                <p:cNvPr id="6" name="Straight Arrow Connector 5"/>
                <p:cNvCxnSpPr/>
                <p:nvPr/>
              </p:nvCxnSpPr>
              <p:spPr>
                <a:xfrm rot="16200000">
                  <a:off x="10059248" y="2154866"/>
                  <a:ext cx="0" cy="2560320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9072581" y="3255060"/>
                  <a:ext cx="1973335" cy="359930"/>
                  <a:chOff x="9366073" y="3435565"/>
                  <a:chExt cx="1973335" cy="359930"/>
                </a:xfrm>
              </p:grpSpPr>
              <p:cxnSp>
                <p:nvCxnSpPr>
                  <p:cNvPr id="7" name="Straight Connector 6"/>
                  <p:cNvCxnSpPr/>
                  <p:nvPr/>
                </p:nvCxnSpPr>
                <p:spPr>
                  <a:xfrm flipH="1">
                    <a:off x="9366073" y="3438686"/>
                    <a:ext cx="1" cy="31707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/>
                  <p:cNvCxnSpPr/>
                  <p:nvPr/>
                </p:nvCxnSpPr>
                <p:spPr>
                  <a:xfrm>
                    <a:off x="9694963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Connector 9"/>
                  <p:cNvCxnSpPr/>
                  <p:nvPr/>
                </p:nvCxnSpPr>
                <p:spPr>
                  <a:xfrm>
                    <a:off x="10352741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/>
                  <p:cNvCxnSpPr/>
                  <p:nvPr/>
                </p:nvCxnSpPr>
                <p:spPr>
                  <a:xfrm>
                    <a:off x="10023852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Connector 10"/>
                  <p:cNvCxnSpPr/>
                  <p:nvPr/>
                </p:nvCxnSpPr>
                <p:spPr>
                  <a:xfrm>
                    <a:off x="10681630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/>
                  <p:cNvCxnSpPr/>
                  <p:nvPr/>
                </p:nvCxnSpPr>
                <p:spPr>
                  <a:xfrm>
                    <a:off x="11010519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 flipH="1">
                    <a:off x="11339407" y="3478425"/>
                    <a:ext cx="1" cy="31707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" name="TextBox 18"/>
              <p:cNvSpPr txBox="1"/>
              <p:nvPr/>
            </p:nvSpPr>
            <p:spPr>
              <a:xfrm>
                <a:off x="9916366" y="3620902"/>
                <a:ext cx="30868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</p:grpSp>
        <p:sp>
          <p:nvSpPr>
            <p:cNvPr id="5" name="Oval 4"/>
            <p:cNvSpPr/>
            <p:nvPr/>
          </p:nvSpPr>
          <p:spPr>
            <a:xfrm>
              <a:off x="10660575" y="3372680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V="1">
            <a:off x="10059249" y="3416924"/>
            <a:ext cx="64008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13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Distance,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Distance: length of </a:t>
            </a:r>
            <a:r>
              <a:rPr lang="en-US" sz="2000" b="1" u="sng" dirty="0" smtClean="0"/>
              <a:t>path</a:t>
            </a:r>
            <a:r>
              <a:rPr lang="en-US" sz="2000" b="1" dirty="0" smtClean="0"/>
              <a:t> traveled,    </a:t>
            </a:r>
            <a:r>
              <a:rPr lang="en-US" sz="2000" dirty="0" smtClean="0"/>
              <a:t>d</a:t>
            </a:r>
            <a:endParaRPr lang="en-US" sz="2000" b="1" dirty="0" smtClean="0"/>
          </a:p>
          <a:p>
            <a:r>
              <a:rPr lang="en-US" sz="2000" b="1" dirty="0" smtClean="0"/>
              <a:t>May be equal to Displacement, but may not.</a:t>
            </a:r>
          </a:p>
          <a:p>
            <a:r>
              <a:rPr lang="en-US" sz="2000" b="1" dirty="0" smtClean="0"/>
              <a:t>Displacement is a vector, </a:t>
            </a:r>
            <a:r>
              <a:rPr lang="en-US" sz="2000" b="1" u="sng" dirty="0" smtClean="0"/>
              <a:t>distance is a scalar</a:t>
            </a:r>
            <a:r>
              <a:rPr lang="en-US" sz="2000" b="1" dirty="0" smtClean="0"/>
              <a:t>. </a:t>
            </a:r>
          </a:p>
          <a:p>
            <a:r>
              <a:rPr lang="en-US" sz="2000" b="1" dirty="0" smtClean="0"/>
              <a:t>Displacements may be positive or negative to indicate direction. </a:t>
            </a:r>
          </a:p>
          <a:p>
            <a:r>
              <a:rPr lang="en-US" sz="2000" b="1" u="sng" dirty="0" smtClean="0"/>
              <a:t>Distances will always be positive</a:t>
            </a:r>
            <a:r>
              <a:rPr lang="en-US" sz="2000" b="1" dirty="0" smtClean="0"/>
              <a:t>. Distance is your </a:t>
            </a:r>
            <a:r>
              <a:rPr lang="en-US" sz="2000" b="1" u="sng" dirty="0" smtClean="0"/>
              <a:t>odometer</a:t>
            </a:r>
            <a:r>
              <a:rPr lang="en-US" sz="2000" b="1" dirty="0" smtClean="0"/>
              <a:t>.</a:t>
            </a:r>
            <a:endParaRPr lang="en-US" sz="2000" b="1" dirty="0" smtClean="0"/>
          </a:p>
          <a:p>
            <a:r>
              <a:rPr lang="en-US" sz="2000" b="1" dirty="0" smtClean="0"/>
              <a:t>Ex: An ant, starting at the origin moves 2 m in the negative direction, turns around and moves 3 m in the positive direction. A) What is the displacement of the ant? B) What distance has the ant traveled?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8543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Time,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smtClean="0"/>
              <a:t>Convention: </a:t>
            </a:r>
            <a:r>
              <a:rPr lang="en-US" sz="2400" b="1" dirty="0" smtClean="0"/>
              <a:t>Clock </a:t>
            </a:r>
            <a:r>
              <a:rPr lang="en-US" sz="2400" b="1" dirty="0" smtClean="0"/>
              <a:t>starts when motion starts. </a:t>
            </a:r>
          </a:p>
          <a:p>
            <a:r>
              <a:rPr lang="en-US" sz="2400" b="1" dirty="0" smtClean="0"/>
              <a:t>Symbol: </a:t>
            </a:r>
            <a:r>
              <a:rPr lang="en-US" sz="2400" dirty="0" smtClean="0"/>
              <a:t>t	</a:t>
            </a:r>
            <a:r>
              <a:rPr lang="en-US" sz="2400" b="1" dirty="0" smtClean="0"/>
              <a:t>        Unit: seconds</a:t>
            </a:r>
          </a:p>
          <a:p>
            <a:r>
              <a:rPr lang="en-US" sz="2400" b="1" dirty="0" smtClean="0"/>
              <a:t>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 = 0 sec    (little o means “initial”)</a:t>
            </a:r>
          </a:p>
          <a:p>
            <a:r>
              <a:rPr lang="en-US" sz="2400" b="1" dirty="0" smtClean="0"/>
              <a:t>Some later time is </a:t>
            </a:r>
            <a:r>
              <a:rPr lang="en-US" sz="2400" dirty="0" smtClean="0"/>
              <a:t>t</a:t>
            </a:r>
          </a:p>
          <a:p>
            <a:r>
              <a:rPr lang="en-US" sz="2400" b="1" dirty="0" smtClean="0"/>
              <a:t>Elapsed time is </a:t>
            </a:r>
            <a:r>
              <a:rPr lang="en-US" sz="2800" b="1" dirty="0" smtClean="0"/>
              <a:t>∆</a:t>
            </a:r>
            <a:r>
              <a:rPr lang="en-US" sz="2800" dirty="0" smtClean="0"/>
              <a:t>t</a:t>
            </a:r>
            <a:r>
              <a:rPr lang="en-US" sz="2800" b="1" dirty="0" smtClean="0"/>
              <a:t> = </a:t>
            </a:r>
            <a:r>
              <a:rPr lang="en-US" sz="2800" dirty="0" smtClean="0"/>
              <a:t>t-t</a:t>
            </a:r>
            <a:r>
              <a:rPr lang="en-US" sz="2800" baseline="-25000" dirty="0" smtClean="0"/>
              <a:t>o</a:t>
            </a:r>
          </a:p>
          <a:p>
            <a:r>
              <a:rPr lang="en-US" sz="2400" b="1" dirty="0" smtClean="0"/>
              <a:t>Often, </a:t>
            </a:r>
            <a:r>
              <a:rPr lang="en-US" sz="2400" b="1" u="sng" dirty="0" smtClean="0"/>
              <a:t>simply </a:t>
            </a:r>
            <a:r>
              <a:rPr lang="en-US" sz="2400" u="sng" dirty="0" smtClean="0"/>
              <a:t>t</a:t>
            </a:r>
            <a:r>
              <a:rPr lang="en-US" sz="2800" u="sng" dirty="0" smtClean="0"/>
              <a:t> </a:t>
            </a:r>
            <a:r>
              <a:rPr lang="en-US" sz="2400" b="1" dirty="0" smtClean="0"/>
              <a:t>is used for simplicity to represent the length of time from the start of the clock to the current moment.</a:t>
            </a:r>
            <a:endParaRPr lang="en-US" sz="2800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022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Speed/Average Velocity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500"/>
                <a:ext cx="10010350" cy="3416300"/>
              </a:xfrm>
            </p:spPr>
            <p:txBody>
              <a:bodyPr>
                <a:noAutofit/>
              </a:bodyPr>
              <a:lstStyle/>
              <a:p>
                <a:r>
                  <a:rPr lang="en-US" sz="2000" b="1" dirty="0" smtClean="0"/>
                  <a:t>The ratio of </a:t>
                </a:r>
                <a:r>
                  <a:rPr lang="en-US" sz="2000" b="1" u="sng" dirty="0" smtClean="0"/>
                  <a:t>displacement</a:t>
                </a:r>
                <a:r>
                  <a:rPr lang="en-US" sz="2000" b="1" dirty="0" smtClean="0"/>
                  <a:t> to total time taken = </a:t>
                </a:r>
                <a:r>
                  <a:rPr lang="en-US" sz="2000" b="1" u="sng" dirty="0" smtClean="0"/>
                  <a:t>Average velocity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600" b="1" dirty="0" smtClean="0"/>
              </a:p>
              <a:p>
                <a:r>
                  <a:rPr lang="en-US" sz="2000" b="1" dirty="0" smtClean="0"/>
                  <a:t>The farther you can go in t time, the faster you’re moving.</a:t>
                </a:r>
              </a:p>
              <a:p>
                <a:r>
                  <a:rPr lang="en-US" sz="2000" b="1" dirty="0" smtClean="0"/>
                  <a:t>The longer it takes you to go s displacement, the slower you’re moving.</a:t>
                </a:r>
              </a:p>
              <a:p>
                <a:r>
                  <a:rPr lang="en-US" sz="2000" b="1" dirty="0" smtClean="0"/>
                  <a:t>The ratio of </a:t>
                </a:r>
                <a:r>
                  <a:rPr lang="en-US" sz="2000" b="1" u="sng" dirty="0" smtClean="0"/>
                  <a:t>distance </a:t>
                </a:r>
                <a:r>
                  <a:rPr lang="en-US" sz="2000" b="1" dirty="0" smtClean="0"/>
                  <a:t>travelled to total time taken = </a:t>
                </a:r>
                <a:r>
                  <a:rPr lang="en-US" sz="2000" b="1" u="sng" dirty="0" smtClean="0"/>
                  <a:t>Average Speed</a:t>
                </a:r>
              </a:p>
              <a:p>
                <a:r>
                  <a:rPr lang="en-US" sz="2000" dirty="0" smtClean="0"/>
                  <a:t>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3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000" b="1" dirty="0" smtClean="0"/>
                  <a:t>    </a:t>
                </a:r>
              </a:p>
              <a:p>
                <a:r>
                  <a:rPr lang="en-US" sz="2000" b="1" dirty="0" smtClean="0"/>
                  <a:t>Often rearranged to d = </a:t>
                </a:r>
                <a:r>
                  <a:rPr lang="en-US" sz="2000" b="1" dirty="0" err="1" smtClean="0"/>
                  <a:t>vt</a:t>
                </a:r>
                <a:r>
                  <a:rPr lang="en-US" sz="2000" b="1" dirty="0" smtClean="0"/>
                  <a:t>     (Old friend, Distance = rate * time)                   </a:t>
                </a:r>
                <a:endParaRPr lang="en-US" sz="20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500"/>
                <a:ext cx="10010350" cy="3416300"/>
              </a:xfrm>
              <a:blipFill>
                <a:blip r:embed="rId2"/>
                <a:stretch>
                  <a:fillRect l="-243" t="-891" b="-1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27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Velocity and Average Acceleration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9028" y="2424545"/>
                <a:ext cx="8761412" cy="392776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400" b="1" dirty="0" smtClean="0"/>
                  <a:t>Consider an ever smaller time interval:  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𝐥𝐢𝐦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⁡</m:t>
                    </m:r>
                    <m:acc>
                      <m:accPr>
                        <m:chr m:val="̅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2400" b="1" dirty="0" smtClean="0"/>
              </a:p>
              <a:p>
                <a:r>
                  <a:rPr lang="en-US" sz="2400" b="1" dirty="0" smtClean="0"/>
                  <a:t>When the time interval vanishes, the velocity you have is the </a:t>
                </a:r>
                <a:r>
                  <a:rPr lang="en-US" sz="2400" b="1" u="sng" dirty="0" smtClean="0"/>
                  <a:t>instantaneous velocity</a:t>
                </a:r>
                <a:r>
                  <a:rPr lang="en-US" sz="2400" b="1" dirty="0" smtClean="0"/>
                  <a:t>. </a:t>
                </a:r>
                <a:endParaRPr lang="en-US" sz="2400" b="1" dirty="0" smtClean="0"/>
              </a:p>
              <a:p>
                <a:r>
                  <a:rPr lang="en-US" sz="2000" b="1" dirty="0" smtClean="0"/>
                  <a:t>Your </a:t>
                </a:r>
                <a:r>
                  <a:rPr lang="en-US" sz="2000" b="1" u="sng" dirty="0" smtClean="0"/>
                  <a:t>speedometer</a:t>
                </a:r>
                <a:r>
                  <a:rPr lang="en-US" sz="2000" b="1" dirty="0" smtClean="0"/>
                  <a:t> </a:t>
                </a:r>
                <a:r>
                  <a:rPr lang="en-US" sz="2000" b="1" dirty="0" smtClean="0"/>
                  <a:t>in a car measures instantaneous velocity from moment to moment.</a:t>
                </a:r>
              </a:p>
              <a:p>
                <a:r>
                  <a:rPr lang="en-US" sz="2400" b="1" dirty="0" smtClean="0"/>
                  <a:t>If the </a:t>
                </a:r>
                <a:r>
                  <a:rPr lang="en-US" sz="2400" b="1" u="sng" dirty="0" smtClean="0"/>
                  <a:t>instantaneous velocity changes</a:t>
                </a:r>
                <a:r>
                  <a:rPr lang="en-US" sz="2400" b="1" dirty="0" smtClean="0"/>
                  <a:t>, then there has been some </a:t>
                </a:r>
                <a:r>
                  <a:rPr lang="en-US" sz="2400" b="1" u="sng" dirty="0" smtClean="0"/>
                  <a:t>acceleration</a:t>
                </a:r>
                <a:r>
                  <a:rPr lang="en-US" sz="2400" b="1" dirty="0" smtClean="0"/>
                  <a:t>.</a:t>
                </a:r>
              </a:p>
              <a:p>
                <a:r>
                  <a:rPr lang="en-US" sz="2400" b="1" dirty="0" smtClean="0"/>
                  <a:t>Average acceleration is the ratio of the change in instantaneous velocity to the total time for the change to occur.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9028" y="2424545"/>
                <a:ext cx="8761412" cy="3927764"/>
              </a:xfrm>
              <a:blipFill>
                <a:blip r:embed="rId2"/>
                <a:stretch>
                  <a:fillRect l="-487" t="-311" r="-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63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449" y="2186405"/>
            <a:ext cx="10780371" cy="34163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Acceleration is a vector.</a:t>
            </a:r>
          </a:p>
          <a:p>
            <a:r>
              <a:rPr lang="en-US" sz="2400" b="1" dirty="0" smtClean="0"/>
              <a:t>A positive acceleration (in the + direction) is the result of </a:t>
            </a:r>
          </a:p>
          <a:p>
            <a:pPr lvl="1"/>
            <a:r>
              <a:rPr lang="en-US" sz="2000" b="1" dirty="0" smtClean="0"/>
              <a:t>An object moving in the + direction, speeding up.</a:t>
            </a:r>
          </a:p>
          <a:p>
            <a:pPr lvl="1"/>
            <a:r>
              <a:rPr lang="en-US" sz="2000" b="1" dirty="0" smtClean="0"/>
              <a:t>OR an object moving in the – direction slowing down.</a:t>
            </a:r>
          </a:p>
          <a:p>
            <a:r>
              <a:rPr lang="en-US" sz="2400" b="1" dirty="0" smtClean="0"/>
              <a:t>A negative acceleration ( in the – direction) is the result of</a:t>
            </a:r>
          </a:p>
          <a:p>
            <a:pPr lvl="1"/>
            <a:r>
              <a:rPr lang="en-US" sz="2000" b="1" dirty="0" smtClean="0"/>
              <a:t>An object moving in the + direction, slowing down.</a:t>
            </a:r>
          </a:p>
          <a:p>
            <a:pPr lvl="1"/>
            <a:r>
              <a:rPr lang="en-US" sz="2000" b="1" dirty="0" smtClean="0"/>
              <a:t>OR an object moving in the – direction, speeding up.</a:t>
            </a:r>
          </a:p>
          <a:p>
            <a:r>
              <a:rPr lang="en-US" sz="2400" b="1" dirty="0" smtClean="0"/>
              <a:t>A larger acceleration is a large change in velocity of a given t.</a:t>
            </a:r>
          </a:p>
          <a:p>
            <a:r>
              <a:rPr lang="en-US" sz="2400" b="1" dirty="0" smtClean="0"/>
              <a:t>A larger acceleration is the same change in velocity over a shorter time.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1701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15168</TotalTime>
  <Words>736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Wingdings 3</vt:lpstr>
      <vt:lpstr>Ion Boardroom</vt:lpstr>
      <vt:lpstr>Physics 1 – Sept 7, 2018 </vt:lpstr>
      <vt:lpstr>Objectives and Agenda</vt:lpstr>
      <vt:lpstr>Motion</vt:lpstr>
      <vt:lpstr>Position, x; Displacement, s</vt:lpstr>
      <vt:lpstr>Distance, d</vt:lpstr>
      <vt:lpstr>Time, t</vt:lpstr>
      <vt:lpstr>Average Speed/Average Velocity</vt:lpstr>
      <vt:lpstr>Instantaneous Velocity and Average Acceleration</vt:lpstr>
      <vt:lpstr>About Acceleration</vt:lpstr>
      <vt:lpstr>Sample Problems</vt:lpstr>
      <vt:lpstr>X vs t graphs</vt:lpstr>
      <vt:lpstr>V vs t graphs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139</cp:revision>
  <dcterms:created xsi:type="dcterms:W3CDTF">2015-08-11T02:33:52Z</dcterms:created>
  <dcterms:modified xsi:type="dcterms:W3CDTF">2018-09-07T15:31:34Z</dcterms:modified>
</cp:coreProperties>
</file>